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4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M\SPM%202020\pelaksanaan%20evaluasi%20daring%20april%202020\pengolahan%20kuisioner%20daring%20me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M\SPM%202020\pelaksanaan%20evaluasi%20daring%20april%202020\pengolahan%20kuisioner%20daring%20me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M\SPM%202020\pelaksanaan%20evaluasi%20daring%20april%202020\pengolahan%20kuisioner%20daring%20me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M\SPM%202020\pelaksanaan%20evaluasi%20daring%20april%202020\pengolahan%20kuisioner%20daring%20me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M\SPM%202020\pelaksanaan%20evaluasi%20daring%20april%202020\pengolahan%20kuisioner%20daring%20me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M\SPM%202020\pelaksanaan%20evaluasi%20daring%20april%202020\pengolahan%20kuisioner%20daring%20me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M\SPM%202020\pelaksanaan%20evaluasi%20daring%20april%202020\pengolahan%20kuisioner%20daring%20me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M\SPM%202020\pelaksanaan%20evaluasi%20daring%20april%202020\pengolahan%20kuisioner%20daring%20me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M\SPM%202020\pelaksanaan%20evaluasi%20daring%20april%202020\pengolahan%20kuisioner%20daring%20me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M\SPM%202020\pelaksanaan%20evaluasi%20daring%20april%202020\pengolahan%20kuisioner%20daring%20me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M\SPM%202020\pelaksanaan%20evaluasi%20daring%20april%202020\pengolahan%20kuisioner%20daring%20me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M\SPM%202020\pelaksanaan%20evaluasi%20daring%20april%202020\pengolahan%20kuisioner%20daring%20me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M\SPM%202020\pelaksanaan%20evaluasi%20daring%20april%202020\pengolahan%20kuisioner%20daring%20me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M\SPM%202020\pelaksanaan%20evaluasi%20daring%20april%202020\pengolahan%20kuisioner%20daring%20me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Semester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19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2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26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Sheet1!$B$25:$B$28</c:f>
              <c:strCache>
                <c:ptCount val="4"/>
                <c:pt idx="0">
                  <c:v>II</c:v>
                </c:pt>
                <c:pt idx="1">
                  <c:v>IV</c:v>
                </c:pt>
                <c:pt idx="2">
                  <c:v>VI</c:v>
                </c:pt>
                <c:pt idx="3">
                  <c:v>VIII</c:v>
                </c:pt>
              </c:strCache>
            </c:strRef>
          </c:cat>
          <c:val>
            <c:numRef>
              <c:f>Sheet1!$C$25:$C$28</c:f>
              <c:numCache>
                <c:formatCode>###0</c:formatCode>
                <c:ptCount val="4"/>
                <c:pt idx="0">
                  <c:v>561</c:v>
                </c:pt>
                <c:pt idx="1">
                  <c:v>466</c:v>
                </c:pt>
                <c:pt idx="2">
                  <c:v>379</c:v>
                </c:pt>
                <c:pt idx="3">
                  <c:v>106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KUALITAS KONEKSI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5041666666666673"/>
          <c:w val="0.93888888888888888"/>
          <c:h val="0.6714577865266842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Sheet1!$B$125:$B$129</c:f>
              <c:strCache>
                <c:ptCount val="5"/>
                <c:pt idx="0">
                  <c:v>sangat buruk</c:v>
                </c:pt>
                <c:pt idx="1">
                  <c:v>buruk</c:v>
                </c:pt>
                <c:pt idx="2">
                  <c:v>biasa saja</c:v>
                </c:pt>
                <c:pt idx="3">
                  <c:v>baik</c:v>
                </c:pt>
                <c:pt idx="4">
                  <c:v>sangat baik</c:v>
                </c:pt>
              </c:strCache>
            </c:strRef>
          </c:cat>
          <c:val>
            <c:numRef>
              <c:f>Sheet1!$C$125:$C$129</c:f>
              <c:numCache>
                <c:formatCode>###0</c:formatCode>
                <c:ptCount val="5"/>
                <c:pt idx="0">
                  <c:v>171</c:v>
                </c:pt>
                <c:pt idx="1">
                  <c:v>447</c:v>
                </c:pt>
                <c:pt idx="2">
                  <c:v>675</c:v>
                </c:pt>
                <c:pt idx="3">
                  <c:v>186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Sheet1!$B$125:$B$129</c:f>
              <c:strCache>
                <c:ptCount val="5"/>
                <c:pt idx="0">
                  <c:v>sangat buruk</c:v>
                </c:pt>
                <c:pt idx="1">
                  <c:v>buruk</c:v>
                </c:pt>
                <c:pt idx="2">
                  <c:v>biasa saja</c:v>
                </c:pt>
                <c:pt idx="3">
                  <c:v>baik</c:v>
                </c:pt>
                <c:pt idx="4">
                  <c:v>sangat baik</c:v>
                </c:pt>
              </c:strCache>
            </c:strRef>
          </c:cat>
          <c:val>
            <c:numRef>
              <c:f>Sheet1!$D$125:$D$129</c:f>
              <c:numCache>
                <c:formatCode>###0.0</c:formatCode>
                <c:ptCount val="5"/>
                <c:pt idx="0">
                  <c:v>11.30952380952381</c:v>
                </c:pt>
                <c:pt idx="1">
                  <c:v>29.563492063492063</c:v>
                </c:pt>
                <c:pt idx="2">
                  <c:v>44.642857142857146</c:v>
                </c:pt>
                <c:pt idx="3">
                  <c:v>12.301587301587301</c:v>
                </c:pt>
                <c:pt idx="4">
                  <c:v>2.1825396825396823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TUGAS DENGAN KELOMPOK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4722222222222223"/>
                  <c:y val="1.38888888888889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Sheet1!$B$137:$B$141</c:f>
              <c:strCache>
                <c:ptCount val="5"/>
                <c:pt idx="0">
                  <c:v>tidak ada</c:v>
                </c:pt>
                <c:pt idx="1">
                  <c:v>beberapa</c:v>
                </c:pt>
                <c:pt idx="2">
                  <c:v>normal seperti biasanya</c:v>
                </c:pt>
                <c:pt idx="3">
                  <c:v>banyak</c:v>
                </c:pt>
                <c:pt idx="4">
                  <c:v>sangat banyak</c:v>
                </c:pt>
              </c:strCache>
            </c:strRef>
          </c:cat>
          <c:val>
            <c:numRef>
              <c:f>Sheet1!$C$137:$C$141</c:f>
              <c:numCache>
                <c:formatCode>###0</c:formatCode>
                <c:ptCount val="5"/>
                <c:pt idx="0">
                  <c:v>918</c:v>
                </c:pt>
                <c:pt idx="1">
                  <c:v>234</c:v>
                </c:pt>
                <c:pt idx="2">
                  <c:v>250</c:v>
                </c:pt>
                <c:pt idx="3">
                  <c:v>83</c:v>
                </c:pt>
                <c:pt idx="4">
                  <c:v>27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Sheet1!$B$137:$B$141</c:f>
              <c:strCache>
                <c:ptCount val="5"/>
                <c:pt idx="0">
                  <c:v>tidak ada</c:v>
                </c:pt>
                <c:pt idx="1">
                  <c:v>beberapa</c:v>
                </c:pt>
                <c:pt idx="2">
                  <c:v>normal seperti biasanya</c:v>
                </c:pt>
                <c:pt idx="3">
                  <c:v>banyak</c:v>
                </c:pt>
                <c:pt idx="4">
                  <c:v>sangat banyak</c:v>
                </c:pt>
              </c:strCache>
            </c:strRef>
          </c:cat>
          <c:val>
            <c:numRef>
              <c:f>Sheet1!$D$137:$D$141</c:f>
              <c:numCache>
                <c:formatCode>###0.0</c:formatCode>
                <c:ptCount val="5"/>
                <c:pt idx="0">
                  <c:v>60.714285714285708</c:v>
                </c:pt>
                <c:pt idx="1">
                  <c:v>15.476190476190476</c:v>
                </c:pt>
                <c:pt idx="2">
                  <c:v>16.534391534391535</c:v>
                </c:pt>
                <c:pt idx="3">
                  <c:v>5.4894179894179889</c:v>
                </c:pt>
                <c:pt idx="4">
                  <c:v>1.7857142857142856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WAKTU TUGAS DIBERIKAN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33725400991542714"/>
          <c:w val="0.81388888888888888"/>
          <c:h val="0.65757545931758532"/>
        </c:manualLayout>
      </c:layout>
      <c:pie3DChart>
        <c:varyColors val="1"/>
        <c:ser>
          <c:idx val="0"/>
          <c:order val="0"/>
          <c:explosion val="2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Sheet1!$B$148:$B$152</c:f>
              <c:strCache>
                <c:ptCount val="5"/>
                <c:pt idx="0">
                  <c:v>tidak terkendala</c:v>
                </c:pt>
                <c:pt idx="1">
                  <c:v>sedikit terkendala</c:v>
                </c:pt>
                <c:pt idx="2">
                  <c:v>biasa saja</c:v>
                </c:pt>
                <c:pt idx="3">
                  <c:v>terkendala</c:v>
                </c:pt>
                <c:pt idx="4">
                  <c:v>sangat terkendala</c:v>
                </c:pt>
              </c:strCache>
            </c:strRef>
          </c:cat>
          <c:val>
            <c:numRef>
              <c:f>Sheet1!$C$148:$C$152</c:f>
              <c:numCache>
                <c:formatCode>###0</c:formatCode>
                <c:ptCount val="5"/>
                <c:pt idx="0">
                  <c:v>80</c:v>
                </c:pt>
                <c:pt idx="1">
                  <c:v>171</c:v>
                </c:pt>
                <c:pt idx="2">
                  <c:v>569</c:v>
                </c:pt>
                <c:pt idx="3">
                  <c:v>433</c:v>
                </c:pt>
                <c:pt idx="4">
                  <c:v>259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Sheet1!$B$148:$B$152</c:f>
              <c:strCache>
                <c:ptCount val="5"/>
                <c:pt idx="0">
                  <c:v>tidak terkendala</c:v>
                </c:pt>
                <c:pt idx="1">
                  <c:v>sedikit terkendala</c:v>
                </c:pt>
                <c:pt idx="2">
                  <c:v>biasa saja</c:v>
                </c:pt>
                <c:pt idx="3">
                  <c:v>terkendala</c:v>
                </c:pt>
                <c:pt idx="4">
                  <c:v>sangat terkendala</c:v>
                </c:pt>
              </c:strCache>
            </c:strRef>
          </c:cat>
          <c:val>
            <c:numRef>
              <c:f>Sheet1!$D$148:$D$152</c:f>
              <c:numCache>
                <c:formatCode>###0.0</c:formatCode>
                <c:ptCount val="5"/>
                <c:pt idx="0">
                  <c:v>5.2910052910052912</c:v>
                </c:pt>
                <c:pt idx="1">
                  <c:v>11.30952380952381</c:v>
                </c:pt>
                <c:pt idx="2">
                  <c:v>37.632275132275133</c:v>
                </c:pt>
                <c:pt idx="3">
                  <c:v>28.637566137566139</c:v>
                </c:pt>
                <c:pt idx="4">
                  <c:v>17.12962962962963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kendala LAIN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3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22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16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0.118405180471679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Sheet1!$B$159:$B$162</c:f>
              <c:strCache>
                <c:ptCount val="4"/>
                <c:pt idx="0">
                  <c:v>Dari dosen</c:v>
                </c:pt>
                <c:pt idx="1">
                  <c:v>dari mahasiswa</c:v>
                </c:pt>
                <c:pt idx="2">
                  <c:v>dari lingkungan</c:v>
                </c:pt>
                <c:pt idx="3">
                  <c:v>tidak ada kendala</c:v>
                </c:pt>
              </c:strCache>
            </c:strRef>
          </c:cat>
          <c:val>
            <c:numRef>
              <c:f>Sheet1!$C$159:$C$162</c:f>
              <c:numCache>
                <c:formatCode>###0</c:formatCode>
                <c:ptCount val="4"/>
                <c:pt idx="0">
                  <c:v>222</c:v>
                </c:pt>
                <c:pt idx="1">
                  <c:v>382</c:v>
                </c:pt>
                <c:pt idx="2">
                  <c:v>308</c:v>
                </c:pt>
                <c:pt idx="3">
                  <c:v>600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Sheet1!$B$159:$B$162</c:f>
              <c:strCache>
                <c:ptCount val="4"/>
                <c:pt idx="0">
                  <c:v>Dari dosen</c:v>
                </c:pt>
                <c:pt idx="1">
                  <c:v>dari mahasiswa</c:v>
                </c:pt>
                <c:pt idx="2">
                  <c:v>dari lingkungan</c:v>
                </c:pt>
                <c:pt idx="3">
                  <c:v>tidak ada kendala</c:v>
                </c:pt>
              </c:strCache>
            </c:strRef>
          </c:cat>
          <c:val>
            <c:numRef>
              <c:f>Sheet1!$D$159:$D$162</c:f>
              <c:numCache>
                <c:formatCode>###0.0</c:formatCode>
                <c:ptCount val="4"/>
                <c:pt idx="0">
                  <c:v>14.682539682539684</c:v>
                </c:pt>
                <c:pt idx="1">
                  <c:v>25.264550264550266</c:v>
                </c:pt>
                <c:pt idx="2">
                  <c:v>20.37037037037037</c:v>
                </c:pt>
                <c:pt idx="3">
                  <c:v>39.682539682539684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SARAN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08E-2"/>
          <c:y val="0.34114887753307166"/>
          <c:w val="0.93888888888888888"/>
          <c:h val="0.44402559055118113"/>
        </c:manualLayout>
      </c:layout>
      <c:pie3DChart>
        <c:varyColors val="1"/>
        <c:ser>
          <c:idx val="0"/>
          <c:order val="0"/>
          <c:explosion val="2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1944663167104109E-2"/>
                  <c:y val="-2.0606308038910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93066491688541"/>
                      <c:h val="0.28618249604554902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473420436443195E-2"/>
                  <c:y val="-3.5971449095181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05555555555554"/>
                      <c:h val="0.1632767972874121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Sheet1!$B$169:$B$172</c:f>
              <c:strCache>
                <c:ptCount val="4"/>
                <c:pt idx="0">
                  <c:v>subsidi fasilitas(kuota, aplikasi, jadwal)</c:v>
                </c:pt>
                <c:pt idx="1">
                  <c:v>penjelasan materi, wkt kuliah, tugas, umpan balik dr dosen, wkt bimbingan</c:v>
                </c:pt>
                <c:pt idx="2">
                  <c:v>berikan waktu tugas dan bimbingan</c:v>
                </c:pt>
                <c:pt idx="3">
                  <c:v>setuju dan tidak ada saran</c:v>
                </c:pt>
              </c:strCache>
            </c:strRef>
          </c:cat>
          <c:val>
            <c:numRef>
              <c:f>Sheet1!$C$169:$C$172</c:f>
              <c:numCache>
                <c:formatCode>###0</c:formatCode>
                <c:ptCount val="4"/>
                <c:pt idx="0">
                  <c:v>455</c:v>
                </c:pt>
                <c:pt idx="1">
                  <c:v>572</c:v>
                </c:pt>
                <c:pt idx="2">
                  <c:v>339</c:v>
                </c:pt>
                <c:pt idx="3">
                  <c:v>146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Sheet1!$B$169:$B$172</c:f>
              <c:strCache>
                <c:ptCount val="4"/>
                <c:pt idx="0">
                  <c:v>subsidi fasilitas(kuota, aplikasi, jadwal)</c:v>
                </c:pt>
                <c:pt idx="1">
                  <c:v>penjelasan materi, wkt kuliah, tugas, umpan balik dr dosen, wkt bimbingan</c:v>
                </c:pt>
                <c:pt idx="2">
                  <c:v>berikan waktu tugas dan bimbingan</c:v>
                </c:pt>
                <c:pt idx="3">
                  <c:v>setuju dan tidak ada saran</c:v>
                </c:pt>
              </c:strCache>
            </c:strRef>
          </c:cat>
          <c:val>
            <c:numRef>
              <c:f>Sheet1!$D$169:$D$172</c:f>
              <c:numCache>
                <c:formatCode>###0.0</c:formatCode>
                <c:ptCount val="4"/>
                <c:pt idx="0">
                  <c:v>30.092592592592592</c:v>
                </c:pt>
                <c:pt idx="1">
                  <c:v>37.830687830687829</c:v>
                </c:pt>
                <c:pt idx="2">
                  <c:v>22.420634920634921</c:v>
                </c:pt>
                <c:pt idx="3">
                  <c:v>9.6560846560846549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DARING PEMBELAJARAN TERBAIK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Sheet1!$B$35:$B$36</c:f>
              <c:strCache>
                <c:ptCount val="2"/>
                <c:pt idx="0">
                  <c:v>Ya</c:v>
                </c:pt>
                <c:pt idx="1">
                  <c:v>Tidak</c:v>
                </c:pt>
              </c:strCache>
            </c:strRef>
          </c:cat>
          <c:val>
            <c:numRef>
              <c:f>Sheet1!$C$35:$C$36</c:f>
              <c:numCache>
                <c:formatCode>###0</c:formatCode>
                <c:ptCount val="2"/>
                <c:pt idx="0">
                  <c:v>1371</c:v>
                </c:pt>
                <c:pt idx="1">
                  <c:v>141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FORUM DISKUSI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27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35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3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Sheet1!$B$45:$B$49</c:f>
              <c:strCache>
                <c:ptCount val="5"/>
                <c:pt idx="0">
                  <c:v>tidak disukai</c:v>
                </c:pt>
                <c:pt idx="1">
                  <c:v>kurang disukai</c:v>
                </c:pt>
                <c:pt idx="2">
                  <c:v>netral</c:v>
                </c:pt>
                <c:pt idx="3">
                  <c:v>disukai</c:v>
                </c:pt>
                <c:pt idx="4">
                  <c:v>sangat disukai</c:v>
                </c:pt>
              </c:strCache>
            </c:strRef>
          </c:cat>
          <c:val>
            <c:numRef>
              <c:f>Sheet1!$C$45:$C$49</c:f>
              <c:numCache>
                <c:formatCode>###0</c:formatCode>
                <c:ptCount val="5"/>
                <c:pt idx="0">
                  <c:v>79</c:v>
                </c:pt>
                <c:pt idx="1">
                  <c:v>174</c:v>
                </c:pt>
                <c:pt idx="2">
                  <c:v>646</c:v>
                </c:pt>
                <c:pt idx="3">
                  <c:v>445</c:v>
                </c:pt>
                <c:pt idx="4">
                  <c:v>168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Sheet1!$B$45:$B$49</c:f>
              <c:strCache>
                <c:ptCount val="5"/>
                <c:pt idx="0">
                  <c:v>tidak disukai</c:v>
                </c:pt>
                <c:pt idx="1">
                  <c:v>kurang disukai</c:v>
                </c:pt>
                <c:pt idx="2">
                  <c:v>netral</c:v>
                </c:pt>
                <c:pt idx="3">
                  <c:v>disukai</c:v>
                </c:pt>
                <c:pt idx="4">
                  <c:v>sangat disukai</c:v>
                </c:pt>
              </c:strCache>
            </c:strRef>
          </c:cat>
          <c:val>
            <c:numRef>
              <c:f>Sheet1!$D$45:$D$49</c:f>
              <c:numCache>
                <c:formatCode>###0.0</c:formatCode>
                <c:ptCount val="5"/>
                <c:pt idx="0">
                  <c:v>5.2248677248677247</c:v>
                </c:pt>
                <c:pt idx="1">
                  <c:v>11.507936507936508</c:v>
                </c:pt>
                <c:pt idx="2">
                  <c:v>42.724867724867728</c:v>
                </c:pt>
                <c:pt idx="3">
                  <c:v>29.43121693121693</c:v>
                </c:pt>
                <c:pt idx="4">
                  <c:v>11.111111111111111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Chat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Sheet1!$B$57:$B$61</c:f>
              <c:strCache>
                <c:ptCount val="5"/>
                <c:pt idx="0">
                  <c:v>tidak disukai</c:v>
                </c:pt>
                <c:pt idx="1">
                  <c:v>kurang disukai</c:v>
                </c:pt>
                <c:pt idx="2">
                  <c:v>netral</c:v>
                </c:pt>
                <c:pt idx="3">
                  <c:v>disukai</c:v>
                </c:pt>
                <c:pt idx="4">
                  <c:v>sangat disukai</c:v>
                </c:pt>
              </c:strCache>
            </c:strRef>
          </c:cat>
          <c:val>
            <c:numRef>
              <c:f>Sheet1!$C$57:$C$61</c:f>
              <c:numCache>
                <c:formatCode>###0</c:formatCode>
                <c:ptCount val="5"/>
                <c:pt idx="0">
                  <c:v>86</c:v>
                </c:pt>
                <c:pt idx="1">
                  <c:v>236</c:v>
                </c:pt>
                <c:pt idx="2">
                  <c:v>612</c:v>
                </c:pt>
                <c:pt idx="3">
                  <c:v>452</c:v>
                </c:pt>
                <c:pt idx="4">
                  <c:v>126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Sheet1!$B$57:$B$61</c:f>
              <c:strCache>
                <c:ptCount val="5"/>
                <c:pt idx="0">
                  <c:v>tidak disukai</c:v>
                </c:pt>
                <c:pt idx="1">
                  <c:v>kurang disukai</c:v>
                </c:pt>
                <c:pt idx="2">
                  <c:v>netral</c:v>
                </c:pt>
                <c:pt idx="3">
                  <c:v>disukai</c:v>
                </c:pt>
                <c:pt idx="4">
                  <c:v>sangat disukai</c:v>
                </c:pt>
              </c:strCache>
            </c:strRef>
          </c:cat>
          <c:val>
            <c:numRef>
              <c:f>Sheet1!$D$57:$D$61</c:f>
              <c:numCache>
                <c:formatCode>###0.0</c:formatCode>
                <c:ptCount val="5"/>
                <c:pt idx="0">
                  <c:v>5.6878306878306875</c:v>
                </c:pt>
                <c:pt idx="1">
                  <c:v>15.608465608465607</c:v>
                </c:pt>
                <c:pt idx="2">
                  <c:v>40.476190476190474</c:v>
                </c:pt>
                <c:pt idx="3">
                  <c:v>29.894179894179896</c:v>
                </c:pt>
                <c:pt idx="4">
                  <c:v>8.3333333333333321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LIVE VIDIO CONFERENCE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3333333333333284E-2"/>
                  <c:y val="9.25925925925923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Sheet1!$B$70:$B$74</c:f>
              <c:strCache>
                <c:ptCount val="5"/>
                <c:pt idx="0">
                  <c:v>tidak disukai</c:v>
                </c:pt>
                <c:pt idx="1">
                  <c:v>kurang disukai</c:v>
                </c:pt>
                <c:pt idx="2">
                  <c:v>netral</c:v>
                </c:pt>
                <c:pt idx="3">
                  <c:v>disukai</c:v>
                </c:pt>
                <c:pt idx="4">
                  <c:v>sangat disukai</c:v>
                </c:pt>
              </c:strCache>
            </c:strRef>
          </c:cat>
          <c:val>
            <c:numRef>
              <c:f>Sheet1!$C$70:$C$74</c:f>
              <c:numCache>
                <c:formatCode>###0</c:formatCode>
                <c:ptCount val="5"/>
                <c:pt idx="0">
                  <c:v>307</c:v>
                </c:pt>
                <c:pt idx="1">
                  <c:v>341</c:v>
                </c:pt>
                <c:pt idx="2">
                  <c:v>445</c:v>
                </c:pt>
                <c:pt idx="3">
                  <c:v>295</c:v>
                </c:pt>
                <c:pt idx="4">
                  <c:v>124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Sheet1!$B$70:$B$74</c:f>
              <c:strCache>
                <c:ptCount val="5"/>
                <c:pt idx="0">
                  <c:v>tidak disukai</c:v>
                </c:pt>
                <c:pt idx="1">
                  <c:v>kurang disukai</c:v>
                </c:pt>
                <c:pt idx="2">
                  <c:v>netral</c:v>
                </c:pt>
                <c:pt idx="3">
                  <c:v>disukai</c:v>
                </c:pt>
                <c:pt idx="4">
                  <c:v>sangat disukai</c:v>
                </c:pt>
              </c:strCache>
            </c:strRef>
          </c:cat>
          <c:val>
            <c:numRef>
              <c:f>Sheet1!$D$70:$D$74</c:f>
              <c:numCache>
                <c:formatCode>###0.0</c:formatCode>
                <c:ptCount val="5"/>
                <c:pt idx="0">
                  <c:v>20.304232804232804</c:v>
                </c:pt>
                <c:pt idx="1">
                  <c:v>22.552910052910054</c:v>
                </c:pt>
                <c:pt idx="2">
                  <c:v>29.43121693121693</c:v>
                </c:pt>
                <c:pt idx="3">
                  <c:v>19.510582010582013</c:v>
                </c:pt>
                <c:pt idx="4">
                  <c:v>8.2010582010582009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BAHAN BELAJAR MANDIRI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Sheet1!$B$82:$B$86</c:f>
              <c:strCache>
                <c:ptCount val="5"/>
                <c:pt idx="0">
                  <c:v>tidak disukai</c:v>
                </c:pt>
                <c:pt idx="1">
                  <c:v>kurang disukai</c:v>
                </c:pt>
                <c:pt idx="2">
                  <c:v>netral</c:v>
                </c:pt>
                <c:pt idx="3">
                  <c:v>disukai</c:v>
                </c:pt>
                <c:pt idx="4">
                  <c:v>sangat disukai</c:v>
                </c:pt>
              </c:strCache>
            </c:strRef>
          </c:cat>
          <c:val>
            <c:numRef>
              <c:f>Sheet1!$C$82:$C$86</c:f>
              <c:numCache>
                <c:formatCode>###0</c:formatCode>
                <c:ptCount val="5"/>
                <c:pt idx="0">
                  <c:v>88</c:v>
                </c:pt>
                <c:pt idx="1">
                  <c:v>218</c:v>
                </c:pt>
                <c:pt idx="2">
                  <c:v>522</c:v>
                </c:pt>
                <c:pt idx="3">
                  <c:v>447</c:v>
                </c:pt>
                <c:pt idx="4">
                  <c:v>237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Sheet1!$B$82:$B$86</c:f>
              <c:strCache>
                <c:ptCount val="5"/>
                <c:pt idx="0">
                  <c:v>tidak disukai</c:v>
                </c:pt>
                <c:pt idx="1">
                  <c:v>kurang disukai</c:v>
                </c:pt>
                <c:pt idx="2">
                  <c:v>netral</c:v>
                </c:pt>
                <c:pt idx="3">
                  <c:v>disukai</c:v>
                </c:pt>
                <c:pt idx="4">
                  <c:v>sangat disukai</c:v>
                </c:pt>
              </c:strCache>
            </c:strRef>
          </c:cat>
          <c:val>
            <c:numRef>
              <c:f>Sheet1!$D$82:$D$86</c:f>
              <c:numCache>
                <c:formatCode>###0.0</c:formatCode>
                <c:ptCount val="5"/>
                <c:pt idx="0">
                  <c:v>5.8201058201058196</c:v>
                </c:pt>
                <c:pt idx="1">
                  <c:v>14.417989417989418</c:v>
                </c:pt>
                <c:pt idx="2">
                  <c:v>34.523809523809526</c:v>
                </c:pt>
                <c:pt idx="3">
                  <c:v>29.563492063492063</c:v>
                </c:pt>
                <c:pt idx="4">
                  <c:v>15.674603174603174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KuOTA TERKENDALA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2292075843914481"/>
          <c:w val="0.98921809546046879"/>
          <c:h val="0.66218053117573472"/>
        </c:manualLayout>
      </c:layout>
      <c:pie3DChart>
        <c:varyColors val="1"/>
        <c:ser>
          <c:idx val="0"/>
          <c:order val="0"/>
          <c:explosion val="2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1442376470392755"/>
                  <c:y val="-2.03207878354521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090363495766559E-2"/>
                  <c:y val="-3.63536149859214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Sheet1!$B$93:$B$97</c:f>
              <c:strCache>
                <c:ptCount val="5"/>
                <c:pt idx="0">
                  <c:v>tidak terkendala</c:v>
                </c:pt>
                <c:pt idx="1">
                  <c:v>sedikit terkendala</c:v>
                </c:pt>
                <c:pt idx="2">
                  <c:v>biasa saja</c:v>
                </c:pt>
                <c:pt idx="3">
                  <c:v>terkendala</c:v>
                </c:pt>
                <c:pt idx="4">
                  <c:v>sangat terkendala</c:v>
                </c:pt>
              </c:strCache>
            </c:strRef>
          </c:cat>
          <c:val>
            <c:numRef>
              <c:f>Sheet1!$C$93:$C$97</c:f>
              <c:numCache>
                <c:formatCode>###0</c:formatCode>
                <c:ptCount val="5"/>
                <c:pt idx="0">
                  <c:v>91</c:v>
                </c:pt>
                <c:pt idx="1">
                  <c:v>86</c:v>
                </c:pt>
                <c:pt idx="2">
                  <c:v>205</c:v>
                </c:pt>
                <c:pt idx="3">
                  <c:v>333</c:v>
                </c:pt>
                <c:pt idx="4">
                  <c:v>797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Sheet1!$B$93:$B$97</c:f>
              <c:strCache>
                <c:ptCount val="5"/>
                <c:pt idx="0">
                  <c:v>tidak terkendala</c:v>
                </c:pt>
                <c:pt idx="1">
                  <c:v>sedikit terkendala</c:v>
                </c:pt>
                <c:pt idx="2">
                  <c:v>biasa saja</c:v>
                </c:pt>
                <c:pt idx="3">
                  <c:v>terkendala</c:v>
                </c:pt>
                <c:pt idx="4">
                  <c:v>sangat terkendala</c:v>
                </c:pt>
              </c:strCache>
            </c:strRef>
          </c:cat>
          <c:val>
            <c:numRef>
              <c:f>Sheet1!$D$93:$D$97</c:f>
              <c:numCache>
                <c:formatCode>###0.0</c:formatCode>
                <c:ptCount val="5"/>
                <c:pt idx="0">
                  <c:v>6.0185185185185182</c:v>
                </c:pt>
                <c:pt idx="1">
                  <c:v>5.6878306878306875</c:v>
                </c:pt>
                <c:pt idx="2">
                  <c:v>13.558201058201059</c:v>
                </c:pt>
                <c:pt idx="3">
                  <c:v>22.023809523809522</c:v>
                </c:pt>
                <c:pt idx="4">
                  <c:v>52.711640211640209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KETersediaAN LAPTOP</a:t>
            </a:r>
          </a:p>
        </c:rich>
      </c:tx>
      <c:layout>
        <c:manualLayout>
          <c:xMode val="edge"/>
          <c:yMode val="edge"/>
          <c:x val="0.2928888888888888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Sheet1!$B$104:$B$105</c:f>
              <c:strCache>
                <c:ptCount val="2"/>
                <c:pt idx="0">
                  <c:v>tidak tersedia</c:v>
                </c:pt>
                <c:pt idx="1">
                  <c:v>tersedia</c:v>
                </c:pt>
              </c:strCache>
            </c:strRef>
          </c:cat>
          <c:val>
            <c:numRef>
              <c:f>Sheet1!$C$104:$C$105</c:f>
              <c:numCache>
                <c:formatCode>###0</c:formatCode>
                <c:ptCount val="2"/>
                <c:pt idx="0">
                  <c:v>390</c:v>
                </c:pt>
                <c:pt idx="1">
                  <c:v>1122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LOKASI AKSES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Sheet1!$B$114:$B$115</c:f>
              <c:strCache>
                <c:ptCount val="2"/>
                <c:pt idx="0">
                  <c:v>rumah</c:v>
                </c:pt>
                <c:pt idx="1">
                  <c:v>tempat lain</c:v>
                </c:pt>
              </c:strCache>
            </c:strRef>
          </c:cat>
          <c:val>
            <c:numRef>
              <c:f>Sheet1!$C$114:$C$115</c:f>
              <c:numCache>
                <c:formatCode>###0</c:formatCode>
                <c:ptCount val="2"/>
                <c:pt idx="0">
                  <c:v>1325</c:v>
                </c:pt>
                <c:pt idx="1">
                  <c:v>187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EvaluasiPembelajaranDaringPN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daring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padang</a:t>
            </a:r>
            <a:r>
              <a:rPr lang="en-US" dirty="0" smtClean="0"/>
              <a:t>, 13 </a:t>
            </a:r>
            <a:r>
              <a:rPr lang="en-US" dirty="0" err="1" smtClean="0"/>
              <a:t>mei</a:t>
            </a:r>
            <a:r>
              <a:rPr lang="en-US" dirty="0" smtClean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4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3" y="320040"/>
            <a:ext cx="10396882" cy="11581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Online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478180"/>
            <a:ext cx="4454236" cy="389640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Keterbatasan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Kuota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82781542"/>
              </p:ext>
            </p:extLst>
          </p:nvPr>
        </p:nvGraphicFramePr>
        <p:xfrm>
          <a:off x="5249762" y="1478180"/>
          <a:ext cx="6138751" cy="396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692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42" y="229936"/>
            <a:ext cx="10396882" cy="11581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Online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478180"/>
            <a:ext cx="4454236" cy="3896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Ketersediaan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Laptop/PC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545294"/>
              </p:ext>
            </p:extLst>
          </p:nvPr>
        </p:nvGraphicFramePr>
        <p:xfrm>
          <a:off x="4824152" y="1388075"/>
          <a:ext cx="6564283" cy="369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33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42" y="229936"/>
            <a:ext cx="10396882" cy="11581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Online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478180"/>
            <a:ext cx="4454236" cy="389640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darimana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476087"/>
              </p:ext>
            </p:extLst>
          </p:nvPr>
        </p:nvGraphicFramePr>
        <p:xfrm>
          <a:off x="4344871" y="1478180"/>
          <a:ext cx="6411953" cy="389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151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42" y="229936"/>
            <a:ext cx="10396882" cy="11581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Online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478180"/>
            <a:ext cx="4454236" cy="3896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Koneksi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0004595"/>
              </p:ext>
            </p:extLst>
          </p:nvPr>
        </p:nvGraphicFramePr>
        <p:xfrm>
          <a:off x="4524894" y="1433160"/>
          <a:ext cx="7029796" cy="398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75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42" y="229936"/>
            <a:ext cx="10396882" cy="11581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Online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478180"/>
            <a:ext cx="4454236" cy="3896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membutuhkan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berkumpul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76120153"/>
              </p:ext>
            </p:extLst>
          </p:nvPr>
        </p:nvGraphicFramePr>
        <p:xfrm>
          <a:off x="4807526" y="1388075"/>
          <a:ext cx="6763789" cy="3986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539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42" y="229936"/>
            <a:ext cx="10396882" cy="11581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Online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478180"/>
            <a:ext cx="4454236" cy="3896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saudara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jangka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penyelesaian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42229537"/>
              </p:ext>
            </p:extLst>
          </p:nvPr>
        </p:nvGraphicFramePr>
        <p:xfrm>
          <a:off x="4724399" y="1193087"/>
          <a:ext cx="6514407" cy="39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765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048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Daring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19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6796588"/>
              </p:ext>
            </p:extLst>
          </p:nvPr>
        </p:nvGraphicFramePr>
        <p:xfrm>
          <a:off x="685802" y="2063395"/>
          <a:ext cx="9639298" cy="4193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998"/>
                <a:gridCol w="5905500"/>
                <a:gridCol w="2590800"/>
              </a:tblGrid>
              <a:tr h="3388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Persentase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25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Keterbatasan kuota paket data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88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Ketersediaan Laptop/PC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76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 akses internet di tempat lain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88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Kualitas koneksi internet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88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Tugas berkelompok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25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 waktu penyelesaian tugas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5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42" y="229936"/>
            <a:ext cx="10396882" cy="1158140"/>
          </a:xfrm>
        </p:spPr>
        <p:txBody>
          <a:bodyPr>
            <a:normAutofit/>
          </a:bodyPr>
          <a:lstStyle/>
          <a:p>
            <a:r>
              <a:rPr lang="en-US" b="1" dirty="0" smtClean="0"/>
              <a:t>3.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smtClean="0"/>
              <a:t>LAIN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799" y="1478180"/>
            <a:ext cx="4950229" cy="38964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ditulis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kendala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dikategorikan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wkt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date line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1-2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banyak,sistem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terkendala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lambat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kuota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bantu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bimbingan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listrik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tinggal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pelosok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kendala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9667549"/>
              </p:ext>
            </p:extLst>
          </p:nvPr>
        </p:nvGraphicFramePr>
        <p:xfrm>
          <a:off x="5769033" y="809006"/>
          <a:ext cx="5951913" cy="418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055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42" y="229936"/>
            <a:ext cx="10396882" cy="1158140"/>
          </a:xfrm>
        </p:spPr>
        <p:txBody>
          <a:bodyPr>
            <a:norm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. </a:t>
            </a:r>
            <a:r>
              <a:rPr lang="en-US" dirty="0" err="1" smtClean="0"/>
              <a:t>SARAn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59942" y="1478180"/>
            <a:ext cx="5808101" cy="38964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ditulis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saran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dikategorikan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Subsisi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fasilitas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(PNP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kuota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internet,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fasiltas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daring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(laptop), SOP,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fasilitasi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jadwal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dempet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voice note)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mengkondisikan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jadwal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praktek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mengharuskan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mhs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rmh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susah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pengiriman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umpan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balik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bimbingan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daring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optimal,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saran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67902671"/>
              </p:ext>
            </p:extLst>
          </p:nvPr>
        </p:nvGraphicFramePr>
        <p:xfrm>
          <a:off x="5902036" y="997526"/>
          <a:ext cx="5569528" cy="4330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20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 smtClean="0"/>
              <a:t>terimakasih</a:t>
            </a:r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9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05" y="270164"/>
            <a:ext cx="10396882" cy="1151965"/>
          </a:xfrm>
        </p:spPr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95796"/>
            <a:ext cx="10394707" cy="374529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meyakini proses pembelajaran telah sesuai dengan standar pendidikan yang telah ditetapkan dan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prosedur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Mengajar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Daring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2020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8 Mei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lvl="0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Lingkup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Audit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Kegiatan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Daring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program studi di Politeknik Negeri Padang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semester g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enap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pandemi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Daring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11 April 2020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dilanjutkan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12 April 2020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29 Mei 2020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system online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bit.ly/EvaluasiPembelajaranDaringPNP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penyebaran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19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22 April 2020.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Kuisioner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koordinator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21" y="146377"/>
            <a:ext cx="10394707" cy="7987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RESPONDEN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20058" y="810685"/>
            <a:ext cx="4856158" cy="679994"/>
          </a:xfrm>
        </p:spPr>
        <p:txBody>
          <a:bodyPr/>
          <a:lstStyle/>
          <a:p>
            <a:r>
              <a:rPr lang="en-US" dirty="0" err="1" smtClean="0"/>
              <a:t>Responden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prodi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960718" y="1262331"/>
            <a:ext cx="4864491" cy="679994"/>
          </a:xfrm>
        </p:spPr>
        <p:txBody>
          <a:bodyPr/>
          <a:lstStyle/>
          <a:p>
            <a:r>
              <a:rPr lang="en-US" dirty="0" err="1" smtClean="0"/>
              <a:t>Responden</a:t>
            </a:r>
            <a:r>
              <a:rPr lang="en-US" dirty="0" smtClean="0"/>
              <a:t> </a:t>
            </a:r>
            <a:r>
              <a:rPr lang="en-US" dirty="0" err="1" smtClean="0"/>
              <a:t>berdasar</a:t>
            </a:r>
            <a:r>
              <a:rPr lang="en-US" dirty="0" smtClean="0"/>
              <a:t> semester</a:t>
            </a:r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139800"/>
              </p:ext>
            </p:extLst>
          </p:nvPr>
        </p:nvGraphicFramePr>
        <p:xfrm>
          <a:off x="5157588" y="2102474"/>
          <a:ext cx="6470750" cy="329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6556072"/>
              </p:ext>
            </p:extLst>
          </p:nvPr>
        </p:nvGraphicFramePr>
        <p:xfrm>
          <a:off x="406396" y="1601670"/>
          <a:ext cx="5083483" cy="4973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165"/>
                <a:gridCol w="1948463"/>
                <a:gridCol w="2216855"/>
              </a:tblGrid>
              <a:tr h="3287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Responden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</a:tr>
              <a:tr h="2313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 T.Mesin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313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 T.AB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313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 T.Sipil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313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 T.Listrik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313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 T.Elek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313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 T.Telkom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313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 T.Komputer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313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 AB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313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 UPW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3068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 T Elek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 Akt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 PIR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8448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 T.Man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6416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 T.Telkom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8448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 MRK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6416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 TRPL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6416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 TRIL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  <a:tr h="21991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03" marR="294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3" y="320040"/>
            <a:ext cx="10396882" cy="1158140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Preferensi</a:t>
            </a:r>
            <a:r>
              <a:rPr lang="en-US" b="1" dirty="0" smtClean="0"/>
              <a:t> </a:t>
            </a:r>
            <a:r>
              <a:rPr lang="en-US" b="1" dirty="0" err="1"/>
              <a:t>Pembelajaran</a:t>
            </a:r>
            <a:r>
              <a:rPr lang="en-US" b="1" dirty="0"/>
              <a:t> Online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478180"/>
            <a:ext cx="5088714" cy="3896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Daring/Online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terbaik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pandemi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covid-19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494426"/>
              </p:ext>
            </p:extLst>
          </p:nvPr>
        </p:nvGraphicFramePr>
        <p:xfrm>
          <a:off x="5774514" y="1478180"/>
          <a:ext cx="5597297" cy="370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55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3" y="320040"/>
            <a:ext cx="10396882" cy="1158140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Preferensi</a:t>
            </a:r>
            <a:r>
              <a:rPr lang="en-US" b="1" dirty="0" smtClean="0"/>
              <a:t> </a:t>
            </a:r>
            <a:r>
              <a:rPr lang="en-US" b="1" dirty="0" err="1"/>
              <a:t>Pembelajaran</a:t>
            </a:r>
            <a:r>
              <a:rPr lang="en-US" b="1" dirty="0"/>
              <a:t> Online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478180"/>
            <a:ext cx="5088714" cy="389640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Diskusi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05033556"/>
              </p:ext>
            </p:extLst>
          </p:nvPr>
        </p:nvGraphicFramePr>
        <p:xfrm>
          <a:off x="4289367" y="1478180"/>
          <a:ext cx="6284421" cy="389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5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3" y="320040"/>
            <a:ext cx="10396882" cy="1158140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Preferensi</a:t>
            </a:r>
            <a:r>
              <a:rPr lang="en-US" b="1" dirty="0" smtClean="0"/>
              <a:t> </a:t>
            </a:r>
            <a:r>
              <a:rPr lang="en-US" b="1" dirty="0" err="1"/>
              <a:t>Pembelajaran</a:t>
            </a:r>
            <a:r>
              <a:rPr lang="en-US" b="1" dirty="0"/>
              <a:t> Online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478180"/>
            <a:ext cx="5088714" cy="389640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C.cHAT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17780409"/>
              </p:ext>
            </p:extLst>
          </p:nvPr>
        </p:nvGraphicFramePr>
        <p:xfrm>
          <a:off x="4721628" y="1478181"/>
          <a:ext cx="6567055" cy="409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616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3" y="320040"/>
            <a:ext cx="10396882" cy="1158140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Preferensi</a:t>
            </a:r>
            <a:r>
              <a:rPr lang="en-US" b="1" dirty="0" smtClean="0"/>
              <a:t> </a:t>
            </a:r>
            <a:r>
              <a:rPr lang="en-US" b="1" dirty="0" err="1"/>
              <a:t>Pembelajaran</a:t>
            </a:r>
            <a:r>
              <a:rPr lang="en-US" b="1" dirty="0"/>
              <a:t> Online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478180"/>
            <a:ext cx="5088714" cy="3896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 Video Conference (Zoom, Google Meet,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04901027"/>
              </p:ext>
            </p:extLst>
          </p:nvPr>
        </p:nvGraphicFramePr>
        <p:xfrm>
          <a:off x="5505796" y="1609061"/>
          <a:ext cx="5899265" cy="376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929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3" y="320040"/>
            <a:ext cx="10396882" cy="1158140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Preferensi</a:t>
            </a:r>
            <a:r>
              <a:rPr lang="en-US" b="1" dirty="0" smtClean="0"/>
              <a:t> </a:t>
            </a:r>
            <a:r>
              <a:rPr lang="en-US" b="1" dirty="0" err="1"/>
              <a:t>Pembelajaran</a:t>
            </a:r>
            <a:r>
              <a:rPr lang="en-US" b="1" dirty="0"/>
              <a:t> Online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478180"/>
            <a:ext cx="5088714" cy="389640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Mandiri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PPT, PDF, Video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Tutorial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15385202"/>
              </p:ext>
            </p:extLst>
          </p:nvPr>
        </p:nvGraphicFramePr>
        <p:xfrm>
          <a:off x="5206537" y="1436169"/>
          <a:ext cx="6281651" cy="393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673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3" y="320040"/>
            <a:ext cx="10396882" cy="115814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Preferensi</a:t>
            </a:r>
            <a:r>
              <a:rPr lang="en-US" dirty="0" smtClean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Daring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55043807"/>
              </p:ext>
            </p:extLst>
          </p:nvPr>
        </p:nvGraphicFramePr>
        <p:xfrm>
          <a:off x="766574" y="1676400"/>
          <a:ext cx="10491976" cy="3752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697"/>
                <a:gridCol w="6783929"/>
                <a:gridCol w="2038350"/>
              </a:tblGrid>
              <a:tr h="750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Persentase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50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Diskusi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50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50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 Vidio Conference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50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Belajar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Mandiri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(PPT, PDF,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Vidio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tutorial)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230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457</TotalTime>
  <Words>737</Words>
  <Application>Microsoft Office PowerPoint</Application>
  <PresentationFormat>Widescreen</PresentationFormat>
  <Paragraphs>165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Impact</vt:lpstr>
      <vt:lpstr>Times New Roman</vt:lpstr>
      <vt:lpstr>Main Event</vt:lpstr>
      <vt:lpstr>Evaluasi pembelajaran daring</vt:lpstr>
      <vt:lpstr>pendahuluan</vt:lpstr>
      <vt:lpstr>RESPONDEN</vt:lpstr>
      <vt:lpstr>1. Preferensi Pembelajaran Online</vt:lpstr>
      <vt:lpstr>1. Preferensi Pembelajaran Online</vt:lpstr>
      <vt:lpstr>1. Preferensi Pembelajaran Online</vt:lpstr>
      <vt:lpstr>1. Preferensi Pembelajaran Online</vt:lpstr>
      <vt:lpstr>1. Preferensi Pembelajaran Online</vt:lpstr>
      <vt:lpstr>Preferensi Metode Pembelajaran Daring</vt:lpstr>
      <vt:lpstr>2. Kendala Dalam Pembelajaran Online</vt:lpstr>
      <vt:lpstr>2. Kendala Dalam Pembelajaran Online</vt:lpstr>
      <vt:lpstr>2. Kendala Dalam Pembelajaran Online</vt:lpstr>
      <vt:lpstr>2. Kendala Dalam Pembelajaran Online</vt:lpstr>
      <vt:lpstr>2. Kendala Dalam Pembelajaran Online</vt:lpstr>
      <vt:lpstr>2. Kendala Dalam Pembelajaran Online</vt:lpstr>
      <vt:lpstr>Kendala Pembelajaran Daring selama Pandemi Covid 19</vt:lpstr>
      <vt:lpstr>3. Kendala LAIN</vt:lpstr>
      <vt:lpstr>4. SARAn</vt:lpstr>
      <vt:lpstr>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Evaluasi pembelajaran daring</dc:title>
  <dc:creator>Variyetmi Wira</dc:creator>
  <cp:lastModifiedBy>Variyetmi Wira</cp:lastModifiedBy>
  <cp:revision>15</cp:revision>
  <dcterms:created xsi:type="dcterms:W3CDTF">2020-05-11T23:05:36Z</dcterms:created>
  <dcterms:modified xsi:type="dcterms:W3CDTF">2020-05-12T09:17:56Z</dcterms:modified>
</cp:coreProperties>
</file>